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257" r:id="rId4"/>
    <p:sldId id="265" r:id="rId5"/>
    <p:sldId id="258" r:id="rId6"/>
    <p:sldId id="259" r:id="rId7"/>
    <p:sldId id="260" r:id="rId8"/>
    <p:sldId id="261" r:id="rId9"/>
    <p:sldId id="266" r:id="rId10"/>
    <p:sldId id="268" r:id="rId11"/>
    <p:sldId id="269" r:id="rId12"/>
    <p:sldId id="270" r:id="rId13"/>
    <p:sldId id="303" r:id="rId14"/>
    <p:sldId id="295" r:id="rId15"/>
    <p:sldId id="292" r:id="rId16"/>
    <p:sldId id="293" r:id="rId17"/>
    <p:sldId id="284" r:id="rId18"/>
    <p:sldId id="322" r:id="rId19"/>
    <p:sldId id="285" r:id="rId20"/>
    <p:sldId id="299" r:id="rId21"/>
    <p:sldId id="287" r:id="rId22"/>
    <p:sldId id="283" r:id="rId23"/>
    <p:sldId id="282" r:id="rId24"/>
    <p:sldId id="305" r:id="rId25"/>
    <p:sldId id="296" r:id="rId26"/>
    <p:sldId id="323" r:id="rId27"/>
    <p:sldId id="288" r:id="rId28"/>
    <p:sldId id="278" r:id="rId29"/>
    <p:sldId id="280" r:id="rId30"/>
    <p:sldId id="279" r:id="rId31"/>
    <p:sldId id="307" r:id="rId32"/>
    <p:sldId id="294" r:id="rId33"/>
    <p:sldId id="321" r:id="rId34"/>
    <p:sldId id="262" r:id="rId35"/>
    <p:sldId id="304" r:id="rId36"/>
    <p:sldId id="32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9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9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93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9A882-7A8F-47A4-B026-FA264F4CB4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355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645E9-E87D-44C7-9699-4A489708632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09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6C11F-B5AE-46F1-9FCD-F4758FB6E2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5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757FB-C7BD-4C11-99E6-DA576D24C0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24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CA785-179A-496E-9E57-A84A3BF869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19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84C3ED-0FB9-4ADF-B18F-C25455D374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01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609F6-EE78-4619-B53F-9E7922AB143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12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E7C1A6-CBB5-4987-A299-DE9992DC20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143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79470-5306-4684-A027-1C0962D109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336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9F994-712B-49E1-BC99-E10A576300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01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C9148-1A9C-419A-93EA-F8C0C2FDDB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613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B75E21-7D60-4048-BC22-2D8A24CEEA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6735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885074-D22A-41F2-A663-F4EF1F3D0D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032109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D4783-4080-421D-A3A3-A24088D69D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42169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0B22ED-DD86-4777-97BC-2E0656F028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0197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CB6399-F2DA-48E9-883B-87B99F644F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54677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0C9182-35F8-482C-89E1-46692E42B34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65794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5A4C92-4FBD-4D32-9B1C-8456A739529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28209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FB988-AEA5-46B8-9DD4-A30A004536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92450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93197-A061-4FCB-93CB-2CFB9DA847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07061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95CBA-A699-42C1-BA5B-A782E4D110C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7133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11DD2-0DE5-431A-933F-73248A6C5C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6280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E25787-851C-476F-97DE-7BF8E5D9C83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1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A16214-ACAA-4384-B19E-18A16F19034C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9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3025"/>
            <a:ext cx="7772400" cy="1470025"/>
          </a:xfrm>
        </p:spPr>
        <p:txBody>
          <a:bodyPr/>
          <a:lstStyle/>
          <a:p>
            <a:r>
              <a:rPr lang="en-US" b="1" dirty="0" smtClean="0"/>
              <a:t>Infection Prevention and Control Working Group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91200"/>
            <a:ext cx="6400800" cy="1752600"/>
          </a:xfrm>
        </p:spPr>
        <p:txBody>
          <a:bodyPr/>
          <a:lstStyle/>
          <a:p>
            <a:r>
              <a:rPr lang="en-US" dirty="0" smtClean="0"/>
              <a:t>Prof. Dr. Mohammad </a:t>
            </a:r>
            <a:r>
              <a:rPr lang="en-US" dirty="0" err="1" smtClean="0"/>
              <a:t>Murshed</a:t>
            </a:r>
          </a:p>
          <a:p>
            <a:r>
              <a:rPr lang="en-US" dirty="0"/>
              <a:t>HFRCMCH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165" y="1543685"/>
            <a:ext cx="6198235" cy="4333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00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Our Objectives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We will</a:t>
            </a:r>
          </a:p>
          <a:p>
            <a:pPr lvl="1"/>
            <a:r>
              <a:rPr lang="en-US" dirty="0" smtClean="0"/>
              <a:t>Work with Government to ensure standard infection control practices in Bangladesh </a:t>
            </a:r>
            <a:endParaRPr lang="en-US" dirty="0"/>
          </a:p>
        </p:txBody>
      </p:sp>
      <p:sp>
        <p:nvSpPr>
          <p:cNvPr id="119813" name="Rectangle 119812"/>
          <p:cNvSpPr/>
          <p:nvPr/>
        </p:nvSpPr>
        <p:spPr>
          <a:xfrm>
            <a:off x="142240" y="212725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FF0000"/>
                </a:solidFill>
              </a:rPr>
              <a:t> 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3" name="Rectangle 119812"/>
          <p:cNvSpPr/>
          <p:nvPr/>
        </p:nvSpPr>
        <p:spPr>
          <a:xfrm>
            <a:off x="1029970" y="84455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IPCWG</a:t>
            </a:r>
          </a:p>
        </p:txBody>
      </p:sp>
      <p:sp>
        <p:nvSpPr>
          <p:cNvPr id="119816" name="Rectangle 119815"/>
          <p:cNvSpPr/>
          <p:nvPr/>
        </p:nvSpPr>
        <p:spPr>
          <a:xfrm>
            <a:off x="615950" y="8123238"/>
            <a:ext cx="5562600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sz="2000" b="1" u="sng">
                <a:latin typeface="Tahoma" panose="020B0604030504040204" pitchFamily="34" charset="0"/>
                <a:cs typeface="Tahoma" panose="020B0604030504040204" pitchFamily="34" charset="0"/>
              </a:rPr>
              <a:t>Venue</a:t>
            </a:r>
          </a:p>
          <a:p>
            <a:pPr eaLnBrk="1" hangingPunct="1">
              <a:buClr>
                <a:schemeClr val="bg1"/>
              </a:buClr>
            </a:pPr>
            <a:r>
              <a:rPr sz="1600">
                <a:latin typeface="Tahoma" panose="020B0604030504040204" pitchFamily="34" charset="0"/>
                <a:cs typeface="Tahoma" panose="020B0604030504040204" pitchFamily="34" charset="0"/>
              </a:rPr>
              <a:t>Lecture Gallery-1, Holy Family Red Crescent Medical College</a:t>
            </a:r>
            <a:endParaRPr sz="1600"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119817" name="Rectangle 119816"/>
          <p:cNvSpPr/>
          <p:nvPr/>
        </p:nvSpPr>
        <p:spPr>
          <a:xfrm>
            <a:off x="2362200" y="9188450"/>
            <a:ext cx="1970088" cy="33655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sz="1600">
                <a:latin typeface="Times New Roman" panose="02020603050405020304" pitchFamily="18" charset="0"/>
              </a:rPr>
              <a:t>Date: 9 January, 2008</a:t>
            </a:r>
          </a:p>
        </p:txBody>
      </p:sp>
      <p:sp>
        <p:nvSpPr>
          <p:cNvPr id="119818" name="Rectangle 119817"/>
          <p:cNvSpPr/>
          <p:nvPr/>
        </p:nvSpPr>
        <p:spPr>
          <a:xfrm>
            <a:off x="1714500" y="2133600"/>
            <a:ext cx="5753100" cy="1447800"/>
          </a:xfrm>
          <a:prstGeom prst="rect">
            <a:avLst/>
          </a:prstGeom>
        </p:spPr>
        <p:txBody>
          <a:bodyPr wrap="none" fromWordArt="1">
            <a:prstTxWarp prst="textButton">
              <a:avLst>
                <a:gd name="adj" fmla="val 10800000"/>
              </a:avLst>
            </a:prstTxWarp>
            <a:norm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  <a:ea typeface="Arial Black" panose="020B0A04020102020204" pitchFamily="34" charset="0"/>
              </a:rPr>
              <a:t>Infection Control and Prevention Program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Arial Black" panose="020B0A04020102020204" pitchFamily="34" charset="0"/>
                <a:ea typeface="Arial Black" panose="020B0A04020102020204" pitchFamily="34" charset="0"/>
              </a:rPr>
              <a:t>in Bangladesh (ICPPB)  </a:t>
            </a:r>
          </a:p>
        </p:txBody>
      </p:sp>
      <p:pic>
        <p:nvPicPr>
          <p:cNvPr id="119820" name="Picture 1198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125" y="4114800"/>
            <a:ext cx="1336675" cy="1447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5602" descr="msotw9_temp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4200" y="-914400"/>
            <a:ext cx="16916400" cy="102139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itle 68612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  <a:ln>
            <a:solidFill>
              <a:srgbClr val="009900"/>
            </a:solidFill>
            <a:miter/>
          </a:ln>
        </p:spPr>
        <p:txBody>
          <a:bodyPr anchor="ctr"/>
          <a:lstStyle/>
          <a:p>
            <a:r>
              <a:rPr sz="4000">
                <a:solidFill>
                  <a:srgbClr val="0066FF"/>
                </a:solidFill>
              </a:rPr>
              <a:t>Teaching on hand washing technique</a:t>
            </a:r>
          </a:p>
        </p:txBody>
      </p:sp>
      <p:pic>
        <p:nvPicPr>
          <p:cNvPr id="68612" name="Content Placeholder 68611" descr="P101008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2133600"/>
            <a:ext cx="6858000" cy="4397375"/>
          </a:xfrm>
        </p:spPr>
      </p:pic>
      <p:sp>
        <p:nvSpPr>
          <p:cNvPr id="68616" name="Rectangle 68615"/>
          <p:cNvSpPr/>
          <p:nvPr/>
        </p:nvSpPr>
        <p:spPr>
          <a:xfrm>
            <a:off x="2209800" y="1600200"/>
            <a:ext cx="4800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2500" lnSpcReduction="20000"/>
          </a:bodyPr>
          <a:lstStyle/>
          <a:p>
            <a:pPr algn="ctr"/>
            <a:r>
              <a:rPr lang="en-US" sz="360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rial Black" panose="020B0A04020102020204" pitchFamily="34" charset="0"/>
              </a:rPr>
              <a:t>Technical teaching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Title 60420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1143000"/>
          </a:xfrm>
          <a:ln>
            <a:solidFill>
              <a:srgbClr val="0066FF"/>
            </a:solidFill>
            <a:miter/>
          </a:ln>
        </p:spPr>
        <p:txBody>
          <a:bodyPr anchor="ctr"/>
          <a:lstStyle/>
          <a:p>
            <a:r>
              <a:rPr>
                <a:solidFill>
                  <a:srgbClr val="0066FF"/>
                </a:solidFill>
              </a:rPr>
              <a:t>Posters at Hand washing places</a:t>
            </a:r>
          </a:p>
        </p:txBody>
      </p:sp>
      <p:pic>
        <p:nvPicPr>
          <p:cNvPr id="60420" name="Content Placeholder 60419" descr="dnmc 05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81200"/>
            <a:ext cx="7620000" cy="4419600"/>
          </a:xfrm>
        </p:spPr>
      </p:pic>
      <p:sp>
        <p:nvSpPr>
          <p:cNvPr id="119813" name="Rectangle 119812"/>
          <p:cNvSpPr/>
          <p:nvPr/>
        </p:nvSpPr>
        <p:spPr>
          <a:xfrm>
            <a:off x="589280" y="53975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FF0000"/>
                </a:solidFill>
              </a:rPr>
              <a:t> 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199681" descr="dnmc 06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4225"/>
            <a:ext cx="9639300" cy="6818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9683" name="Text Box 199682"/>
          <p:cNvSpPr txBox="1"/>
          <p:nvPr/>
        </p:nvSpPr>
        <p:spPr>
          <a:xfrm>
            <a:off x="2287588" y="931863"/>
            <a:ext cx="5264150" cy="11906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3600">
                <a:solidFill>
                  <a:srgbClr val="00E095"/>
                </a:solidFill>
                <a:latin typeface="Arial Black" panose="020B0A04020102020204" pitchFamily="34" charset="0"/>
              </a:rPr>
              <a:t>This will directly go </a:t>
            </a:r>
          </a:p>
          <a:p>
            <a:r>
              <a:rPr sz="3600">
                <a:solidFill>
                  <a:srgbClr val="00E095"/>
                </a:solidFill>
                <a:latin typeface="Arial Black" panose="020B0A04020102020204" pitchFamily="34" charset="0"/>
              </a:rPr>
              <a:t>to dust bean</a:t>
            </a:r>
          </a:p>
        </p:txBody>
      </p:sp>
      <p:sp>
        <p:nvSpPr>
          <p:cNvPr id="199684" name="Text Box 199683"/>
          <p:cNvSpPr txBox="1"/>
          <p:nvPr/>
        </p:nvSpPr>
        <p:spPr>
          <a:xfrm>
            <a:off x="0" y="2300288"/>
            <a:ext cx="101346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>
                <a:solidFill>
                  <a:schemeClr val="bg1"/>
                </a:solidFill>
                <a:latin typeface="Arial Black" panose="020B0A04020102020204" pitchFamily="34" charset="0"/>
              </a:rPr>
              <a:t>A Tokai will pick this syringe</a:t>
            </a:r>
            <a:endParaRPr sz="2800">
              <a:solidFill>
                <a:srgbClr val="FF3300"/>
              </a:solidFill>
              <a:latin typeface="Arial Black" panose="020B0A04020102020204" pitchFamily="34" charset="0"/>
            </a:endParaRPr>
          </a:p>
        </p:txBody>
      </p:sp>
      <p:sp>
        <p:nvSpPr>
          <p:cNvPr id="119813" name="Rectangle 119812"/>
          <p:cNvSpPr/>
          <p:nvPr/>
        </p:nvSpPr>
        <p:spPr>
          <a:xfrm>
            <a:off x="217805" y="-45720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FF0000"/>
                </a:solidFill>
              </a:rPr>
              <a:t> 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3" grpId="0"/>
      <p:bldP spid="19968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1landscape981-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531813"/>
            <a:ext cx="10287000" cy="769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587" name="Rectangle 3"/>
          <p:cNvSpPr>
            <a:spLocks noChangeArrowheads="1"/>
          </p:cNvSpPr>
          <p:nvPr/>
        </p:nvSpPr>
        <p:spPr bwMode="auto">
          <a:xfrm>
            <a:off x="6096000" y="5257800"/>
            <a:ext cx="1905000" cy="6096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5486400" y="5410200"/>
            <a:ext cx="381000" cy="3048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95589" name="Line 5"/>
          <p:cNvSpPr>
            <a:spLocks noChangeShapeType="1"/>
          </p:cNvSpPr>
          <p:nvPr/>
        </p:nvSpPr>
        <p:spPr bwMode="auto">
          <a:xfrm flipH="1">
            <a:off x="4359275" y="5562600"/>
            <a:ext cx="11271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95590" name="Rectangle 6"/>
          <p:cNvSpPr>
            <a:spLocks noChangeArrowheads="1"/>
          </p:cNvSpPr>
          <p:nvPr/>
        </p:nvSpPr>
        <p:spPr bwMode="auto">
          <a:xfrm>
            <a:off x="7010400" y="5562600"/>
            <a:ext cx="1371600" cy="762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95591" name="Rectangle 7"/>
          <p:cNvSpPr>
            <a:spLocks noChangeArrowheads="1"/>
          </p:cNvSpPr>
          <p:nvPr/>
        </p:nvSpPr>
        <p:spPr bwMode="auto">
          <a:xfrm>
            <a:off x="5867400" y="5257800"/>
            <a:ext cx="228600" cy="6096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95592" name="Rectangle 8"/>
          <p:cNvSpPr>
            <a:spLocks noChangeArrowheads="1"/>
          </p:cNvSpPr>
          <p:nvPr/>
        </p:nvSpPr>
        <p:spPr bwMode="auto">
          <a:xfrm>
            <a:off x="8229600" y="5334000"/>
            <a:ext cx="304800" cy="4572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195593" name="Text Box 9"/>
          <p:cNvSpPr txBox="1">
            <a:spLocks noChangeArrowheads="1"/>
          </p:cNvSpPr>
          <p:nvPr/>
        </p:nvSpPr>
        <p:spPr bwMode="auto">
          <a:xfrm>
            <a:off x="2895600" y="152400"/>
            <a:ext cx="4044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FF"/>
                </a:solidFill>
                <a:latin typeface="Arial Black" panose="020B0A04020102020204" pitchFamily="34" charset="0"/>
              </a:rPr>
              <a:t>Please! Please! Please!</a:t>
            </a:r>
          </a:p>
        </p:txBody>
      </p:sp>
      <p:sp>
        <p:nvSpPr>
          <p:cNvPr id="195595" name="Text Box 11"/>
          <p:cNvSpPr txBox="1">
            <a:spLocks noChangeArrowheads="1"/>
          </p:cNvSpPr>
          <p:nvPr/>
        </p:nvSpPr>
        <p:spPr bwMode="auto">
          <a:xfrm>
            <a:off x="3962400" y="838200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FF"/>
                </a:solidFill>
                <a:latin typeface="Arial Black" panose="020B0A04020102020204" pitchFamily="34" charset="0"/>
              </a:rPr>
              <a:t>No!</a:t>
            </a:r>
          </a:p>
        </p:txBody>
      </p:sp>
    </p:spTree>
    <p:extLst>
      <p:ext uri="{BB962C8B-B14F-4D97-AF65-F5344CB8AC3E}">
        <p14:creationId xmlns:p14="http://schemas.microsoft.com/office/powerpoint/2010/main" val="112618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95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95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95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95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95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95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7" grpId="0" animBg="1"/>
      <p:bldP spid="195588" grpId="0" animBg="1"/>
      <p:bldP spid="195589" grpId="0" animBg="1"/>
      <p:bldP spid="195590" grpId="0" animBg="1"/>
      <p:bldP spid="195591" grpId="0" animBg="1"/>
      <p:bldP spid="195592" grpId="0" animBg="1"/>
      <p:bldP spid="195593" grpId="0"/>
      <p:bldP spid="19559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Freeform 196609"/>
          <p:cNvSpPr/>
          <p:nvPr/>
        </p:nvSpPr>
        <p:spPr>
          <a:xfrm rot="10800000">
            <a:off x="914400" y="1524000"/>
            <a:ext cx="1981200" cy="1905000"/>
          </a:xfrm>
          <a:custGeom>
            <a:avLst/>
            <a:gdLst>
              <a:gd name="txL" fmla="*/ 4500 w 21600"/>
              <a:gd name="txT" fmla="*/ 4500 h 21600"/>
              <a:gd name="txR" fmla="*/ 17100 w 21600"/>
              <a:gd name="txB" fmla="*/ 17100 h 21600"/>
            </a:gdLst>
            <a:ahLst/>
            <a:cxnLst>
              <a:cxn ang="0">
                <a:pos x="18900" y="10800"/>
              </a:cxn>
              <a:cxn ang="90">
                <a:pos x="10800" y="21600"/>
              </a:cxn>
              <a:cxn ang="180">
                <a:pos x="2700" y="10800"/>
              </a:cxn>
              <a:cxn ang="270">
                <a:pos x="10800" y="0"/>
              </a:cxn>
            </a:cxnLst>
            <a:rect l="txL" t="txT" r="txR" b="txB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wrap="none" anchor="ctr"/>
          <a:lstStyle/>
          <a:p>
            <a:pPr eaLnBrk="0" hangingPunct="0">
              <a:buClrTx/>
            </a:pPr>
            <a:endParaRPr>
              <a:latin typeface="Arial Black" panose="020B0A04020102020204" pitchFamily="34" charset="0"/>
            </a:endParaRPr>
          </a:p>
        </p:txBody>
      </p:sp>
      <p:sp>
        <p:nvSpPr>
          <p:cNvPr id="196611" name="Rectangle 196610"/>
          <p:cNvSpPr/>
          <p:nvPr/>
        </p:nvSpPr>
        <p:spPr>
          <a:xfrm>
            <a:off x="1219200" y="1295400"/>
            <a:ext cx="1371600" cy="457200"/>
          </a:xfrm>
          <a:prstGeom prst="rect">
            <a:avLst/>
          </a:prstGeom>
          <a:solidFill>
            <a:schemeClr val="bg2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6612" name="Freeform 196611"/>
          <p:cNvSpPr/>
          <p:nvPr/>
        </p:nvSpPr>
        <p:spPr>
          <a:xfrm rot="10800000">
            <a:off x="5029200" y="1524000"/>
            <a:ext cx="1981200" cy="1905000"/>
          </a:xfrm>
          <a:custGeom>
            <a:avLst/>
            <a:gdLst>
              <a:gd name="txL" fmla="*/ 4500 w 21600"/>
              <a:gd name="txT" fmla="*/ 4500 h 21600"/>
              <a:gd name="txR" fmla="*/ 17100 w 21600"/>
              <a:gd name="txB" fmla="*/ 17100 h 21600"/>
            </a:gdLst>
            <a:ahLst/>
            <a:cxnLst>
              <a:cxn ang="0">
                <a:pos x="18900" y="10800"/>
              </a:cxn>
              <a:cxn ang="90">
                <a:pos x="10800" y="21600"/>
              </a:cxn>
              <a:cxn ang="180">
                <a:pos x="2700" y="10800"/>
              </a:cxn>
              <a:cxn ang="270">
                <a:pos x="10800" y="0"/>
              </a:cxn>
            </a:cxnLst>
            <a:rect l="txL" t="txT" r="txR" b="txB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4455F2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6613" name="Rectangle 196612"/>
          <p:cNvSpPr/>
          <p:nvPr/>
        </p:nvSpPr>
        <p:spPr>
          <a:xfrm>
            <a:off x="5334000" y="1295400"/>
            <a:ext cx="1371600" cy="457200"/>
          </a:xfrm>
          <a:prstGeom prst="rect">
            <a:avLst/>
          </a:prstGeom>
          <a:solidFill>
            <a:srgbClr val="4455F2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6614" name="Freeform 196613"/>
          <p:cNvSpPr/>
          <p:nvPr/>
        </p:nvSpPr>
        <p:spPr>
          <a:xfrm rot="10800000">
            <a:off x="914400" y="4191000"/>
            <a:ext cx="1981200" cy="1905000"/>
          </a:xfrm>
          <a:custGeom>
            <a:avLst/>
            <a:gdLst>
              <a:gd name="txL" fmla="*/ 4500 w 21600"/>
              <a:gd name="txT" fmla="*/ 4500 h 21600"/>
              <a:gd name="txR" fmla="*/ 17100 w 21600"/>
              <a:gd name="txB" fmla="*/ 17100 h 21600"/>
            </a:gdLst>
            <a:ahLst/>
            <a:cxnLst>
              <a:cxn ang="0">
                <a:pos x="18900" y="10800"/>
              </a:cxn>
              <a:cxn ang="90">
                <a:pos x="10800" y="21600"/>
              </a:cxn>
              <a:cxn ang="180">
                <a:pos x="2700" y="10800"/>
              </a:cxn>
              <a:cxn ang="270">
                <a:pos x="10800" y="0"/>
              </a:cxn>
            </a:cxnLst>
            <a:rect l="txL" t="txT" r="txR" b="txB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6615" name="Rectangle 196614"/>
          <p:cNvSpPr/>
          <p:nvPr/>
        </p:nvSpPr>
        <p:spPr>
          <a:xfrm>
            <a:off x="1219200" y="3962400"/>
            <a:ext cx="1371600" cy="4572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6616" name="Freeform 196615"/>
          <p:cNvSpPr/>
          <p:nvPr/>
        </p:nvSpPr>
        <p:spPr>
          <a:xfrm rot="10800000">
            <a:off x="4953000" y="4191000"/>
            <a:ext cx="1981200" cy="1905000"/>
          </a:xfrm>
          <a:custGeom>
            <a:avLst/>
            <a:gdLst>
              <a:gd name="txL" fmla="*/ 4500 w 21600"/>
              <a:gd name="txT" fmla="*/ 4500 h 21600"/>
              <a:gd name="txR" fmla="*/ 17100 w 21600"/>
              <a:gd name="txB" fmla="*/ 17100 h 21600"/>
            </a:gdLst>
            <a:ahLst/>
            <a:cxnLst>
              <a:cxn ang="0">
                <a:pos x="18900" y="10800"/>
              </a:cxn>
              <a:cxn ang="90">
                <a:pos x="10800" y="21600"/>
              </a:cxn>
              <a:cxn ang="180">
                <a:pos x="2700" y="10800"/>
              </a:cxn>
              <a:cxn ang="270">
                <a:pos x="10800" y="0"/>
              </a:cxn>
            </a:cxnLst>
            <a:rect l="txL" t="txT" r="txR" b="txB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DB1F47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6617" name="Rectangle 196616"/>
          <p:cNvSpPr/>
          <p:nvPr/>
        </p:nvSpPr>
        <p:spPr>
          <a:xfrm>
            <a:off x="5257800" y="3962400"/>
            <a:ext cx="1371600" cy="457200"/>
          </a:xfrm>
          <a:prstGeom prst="rect">
            <a:avLst/>
          </a:prstGeom>
          <a:solidFill>
            <a:srgbClr val="DB1F47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6618" name="Text Box 196617"/>
          <p:cNvSpPr txBox="1"/>
          <p:nvPr/>
        </p:nvSpPr>
        <p:spPr>
          <a:xfrm>
            <a:off x="1219200" y="2498725"/>
            <a:ext cx="1370013" cy="3968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l" eaLnBrk="0" hangingPunct="0">
              <a:buClrTx/>
            </a:pPr>
            <a:r>
              <a:rPr sz="2000">
                <a:latin typeface="Arial Black" panose="020B0A04020102020204" pitchFamily="34" charset="0"/>
              </a:rPr>
              <a:t>Ordinary</a:t>
            </a:r>
          </a:p>
        </p:txBody>
      </p:sp>
      <p:sp>
        <p:nvSpPr>
          <p:cNvPr id="196619" name="Text Box 196618"/>
          <p:cNvSpPr txBox="1"/>
          <p:nvPr/>
        </p:nvSpPr>
        <p:spPr>
          <a:xfrm>
            <a:off x="5502275" y="2574925"/>
            <a:ext cx="1031875" cy="3968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l" eaLnBrk="0" hangingPunct="0">
              <a:buClrTx/>
            </a:pPr>
            <a:r>
              <a:rPr sz="2000">
                <a:latin typeface="Arial Black" panose="020B0A04020102020204" pitchFamily="34" charset="0"/>
              </a:rPr>
              <a:t>Liquid</a:t>
            </a:r>
          </a:p>
        </p:txBody>
      </p:sp>
      <p:sp>
        <p:nvSpPr>
          <p:cNvPr id="196620" name="Text Box 196619"/>
          <p:cNvSpPr txBox="1"/>
          <p:nvPr/>
        </p:nvSpPr>
        <p:spPr>
          <a:xfrm>
            <a:off x="1216025" y="5334000"/>
            <a:ext cx="1343025" cy="3968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l" eaLnBrk="0" hangingPunct="0">
              <a:buClrTx/>
            </a:pPr>
            <a:r>
              <a:rPr sz="2000">
                <a:latin typeface="Arial Black" panose="020B0A04020102020204" pitchFamily="34" charset="0"/>
              </a:rPr>
              <a:t>Infected</a:t>
            </a:r>
          </a:p>
        </p:txBody>
      </p:sp>
      <p:sp>
        <p:nvSpPr>
          <p:cNvPr id="196621" name="Text Box 196620"/>
          <p:cNvSpPr txBox="1"/>
          <p:nvPr/>
        </p:nvSpPr>
        <p:spPr>
          <a:xfrm>
            <a:off x="5330825" y="5257800"/>
            <a:ext cx="1146175" cy="3968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pPr algn="l" eaLnBrk="0" hangingPunct="0">
              <a:buClrTx/>
            </a:pPr>
            <a:r>
              <a:rPr sz="2000">
                <a:latin typeface="Arial Black" panose="020B0A04020102020204" pitchFamily="34" charset="0"/>
              </a:rPr>
              <a:t>Sharps</a:t>
            </a:r>
          </a:p>
        </p:txBody>
      </p:sp>
      <p:sp>
        <p:nvSpPr>
          <p:cNvPr id="196622" name="Rectangle 196621"/>
          <p:cNvSpPr/>
          <p:nvPr/>
        </p:nvSpPr>
        <p:spPr>
          <a:xfrm>
            <a:off x="1143000" y="685800"/>
            <a:ext cx="7633970" cy="838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u="none" kern="1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</a:lstStyle>
          <a:p>
            <a:pPr lvl="0"/>
            <a:r>
              <a:t>Safe disposal of Hospital wastes</a:t>
            </a:r>
          </a:p>
        </p:txBody>
      </p:sp>
      <p:sp>
        <p:nvSpPr>
          <p:cNvPr id="119813" name="Rectangle 119812"/>
          <p:cNvSpPr/>
          <p:nvPr/>
        </p:nvSpPr>
        <p:spPr>
          <a:xfrm>
            <a:off x="301625" y="106045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FF0000"/>
                </a:solidFill>
              </a:rPr>
              <a:t> 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6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66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66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6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6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6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6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6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6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0" grpId="0" bldLvl="0" animBg="1"/>
      <p:bldP spid="196618" grpId="0" bldLvl="0" animBg="1"/>
      <p:bldP spid="196619" grpId="0" bldLvl="0" animBg="1"/>
      <p:bldP spid="196620" grpId="0" bldLvl="0" animBg="1"/>
      <p:bldP spid="196621" grpId="0" bldLvl="0" animBg="1"/>
      <p:bldP spid="1966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65538" descr="birdem medical 0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77400" cy="7258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543" name="Text Box 65542"/>
          <p:cNvSpPr txBox="1"/>
          <p:nvPr/>
        </p:nvSpPr>
        <p:spPr>
          <a:xfrm>
            <a:off x="685800" y="5410200"/>
            <a:ext cx="7832725" cy="457200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txBody>
          <a:bodyPr wrap="none" anchor="t">
            <a:spAutoFit/>
          </a:bodyPr>
          <a:lstStyle/>
          <a:p>
            <a:r>
              <a:rPr>
                <a:solidFill>
                  <a:srgbClr val="FF3300"/>
                </a:solidFill>
                <a:latin typeface="Arial Black" panose="020B0A04020102020204" pitchFamily="34" charset="0"/>
              </a:rPr>
              <a:t>Rajesh. He is cutting the mouth of the syringe</a:t>
            </a:r>
          </a:p>
        </p:txBody>
      </p:sp>
      <p:sp>
        <p:nvSpPr>
          <p:cNvPr id="119813" name="Rectangle 119812"/>
          <p:cNvSpPr/>
          <p:nvPr/>
        </p:nvSpPr>
        <p:spPr>
          <a:xfrm>
            <a:off x="779780" y="444500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>
                <a:solidFill>
                  <a:srgbClr val="FF0000"/>
                </a:solidFill>
              </a:rPr>
              <a:t> 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62145" descr="birdem medical 1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38600" y="-2590800"/>
            <a:ext cx="16459200" cy="12344400"/>
          </a:xfrm>
          <a:prstGeom prst="rect">
            <a:avLst/>
          </a:prstGeom>
          <a:solidFill>
            <a:schemeClr val="hlink"/>
          </a:solidFill>
          <a:ln w="9525">
            <a:noFill/>
          </a:ln>
        </p:spPr>
      </p:pic>
      <p:sp>
        <p:nvSpPr>
          <p:cNvPr id="106500" name="Text Box 106499"/>
          <p:cNvSpPr txBox="1"/>
          <p:nvPr/>
        </p:nvSpPr>
        <p:spPr>
          <a:xfrm>
            <a:off x="-2431415" y="5908040"/>
            <a:ext cx="10638790" cy="645160"/>
          </a:xfrm>
          <a:prstGeom prst="rect">
            <a:avLst/>
          </a:prstGeom>
          <a:gradFill rotWithShape="1">
            <a:gsLst>
              <a:gs pos="0">
                <a:srgbClr val="FF99CC"/>
              </a:gs>
              <a:gs pos="100000">
                <a:srgbClr val="FFFFFF"/>
              </a:gs>
            </a:gsLst>
            <a:lin ang="5400000" scaled="1"/>
            <a:tileRect/>
          </a:gradFill>
          <a:ln w="9525" cap="flat" cmpd="sng">
            <a:solidFill>
              <a:srgbClr val="CC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l"/>
            <a:r>
              <a:rPr sz="3600" dirty="0">
                <a:latin typeface="Arial Black" panose="020B0A04020102020204" pitchFamily="34" charset="0"/>
              </a:rPr>
              <a:t>Disinfect the Hospital environment</a:t>
            </a:r>
          </a:p>
        </p:txBody>
      </p:sp>
      <p:sp>
        <p:nvSpPr>
          <p:cNvPr id="119813" name="Rectangle 119812"/>
          <p:cNvSpPr/>
          <p:nvPr/>
        </p:nvSpPr>
        <p:spPr>
          <a:xfrm>
            <a:off x="-2731135" y="-2198370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>
                <a:solidFill>
                  <a:srgbClr val="FF0000"/>
                </a:solidFill>
              </a:rPr>
              <a:t> 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42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are trying to establish  a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Working group</a:t>
            </a:r>
          </a:p>
          <a:p>
            <a:r>
              <a:rPr lang="en-US" dirty="0" smtClean="0"/>
              <a:t>Awareness program/Seminar</a:t>
            </a:r>
          </a:p>
          <a:p>
            <a:r>
              <a:rPr lang="en-US" dirty="0" smtClean="0"/>
              <a:t>Training </a:t>
            </a:r>
          </a:p>
          <a:p>
            <a:r>
              <a:rPr lang="en-US" dirty="0" smtClean="0"/>
              <a:t>Workshop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Hand hygiene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Sterilization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Isolation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Waste management</a:t>
            </a:r>
          </a:p>
          <a:p>
            <a:pPr lvl="1"/>
            <a:endParaRPr lang="en-US" dirty="0"/>
          </a:p>
        </p:txBody>
      </p:sp>
      <p:sp>
        <p:nvSpPr>
          <p:cNvPr id="119813" name="Rectangle 119812"/>
          <p:cNvSpPr/>
          <p:nvPr/>
        </p:nvSpPr>
        <p:spPr>
          <a:xfrm>
            <a:off x="764540" y="54610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FF0000"/>
                </a:solidFill>
              </a:rPr>
              <a:t> 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Title 246785"/>
          <p:cNvSpPr>
            <a:spLocks noGrp="1"/>
          </p:cNvSpPr>
          <p:nvPr>
            <p:ph type="title"/>
          </p:nvPr>
        </p:nvSpPr>
        <p:spPr>
          <a:xfrm>
            <a:off x="2438400" y="914400"/>
            <a:ext cx="4800600" cy="1143000"/>
          </a:xfrm>
          <a:solidFill>
            <a:srgbClr val="3399FF"/>
          </a:solidFill>
        </p:spPr>
        <p:txBody>
          <a:bodyPr anchor="ctr"/>
          <a:lstStyle/>
          <a:p>
            <a:r>
              <a:rPr b="1" u="sng">
                <a:solidFill>
                  <a:schemeClr val="tx1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Arial Black" panose="020B0A04020102020204" pitchFamily="34" charset="0"/>
              </a:rPr>
              <a:t>PPE includes</a:t>
            </a:r>
          </a:p>
        </p:txBody>
      </p:sp>
      <p:sp>
        <p:nvSpPr>
          <p:cNvPr id="246787" name="Text Placeholder 246786"/>
          <p:cNvSpPr>
            <a:spLocks noGrp="1"/>
          </p:cNvSpPr>
          <p:nvPr>
            <p:ph type="body" idx="1"/>
          </p:nvPr>
        </p:nvSpPr>
        <p:spPr>
          <a:xfrm>
            <a:off x="2667000" y="2057400"/>
            <a:ext cx="4419600" cy="4953000"/>
          </a:xfrm>
          <a:solidFill>
            <a:srgbClr val="3399FF"/>
          </a:solidFill>
        </p:spPr>
        <p:txBody>
          <a:bodyPr/>
          <a:lstStyle/>
          <a:p>
            <a:pPr>
              <a:buNone/>
            </a:pPr>
            <a:endParaRPr b="1">
              <a:solidFill>
                <a:srgbClr val="000000"/>
              </a:solidFill>
              <a:effectLst>
                <a:outerShdw blurRad="38100" dist="38100" dir="2700000">
                  <a:srgbClr val="FFFFFF"/>
                </a:outerShdw>
              </a:effectLst>
              <a:latin typeface="Arial Black" panose="020B0A04020102020204" pitchFamily="34" charset="0"/>
            </a:endParaRPr>
          </a:p>
          <a:p>
            <a:r>
              <a:rPr b="1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Arial Black" panose="020B0A04020102020204" pitchFamily="34" charset="0"/>
              </a:rPr>
              <a:t>gloves </a:t>
            </a:r>
          </a:p>
          <a:p>
            <a:r>
              <a:rPr b="1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Arial Black" panose="020B0A04020102020204" pitchFamily="34" charset="0"/>
              </a:rPr>
              <a:t>gowns </a:t>
            </a:r>
          </a:p>
          <a:p>
            <a:r>
              <a:rPr b="1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Arial Black" panose="020B0A04020102020204" pitchFamily="34" charset="0"/>
              </a:rPr>
              <a:t>shoe covers</a:t>
            </a:r>
          </a:p>
          <a:p>
            <a:r>
              <a:rPr b="1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Arial Black" panose="020B0A04020102020204" pitchFamily="34" charset="0"/>
              </a:rPr>
              <a:t>head covers </a:t>
            </a:r>
          </a:p>
          <a:p>
            <a:r>
              <a:rPr b="1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Arial Black" panose="020B0A04020102020204" pitchFamily="34" charset="0"/>
              </a:rPr>
              <a:t>mask</a:t>
            </a:r>
          </a:p>
          <a:p>
            <a:r>
              <a:rPr b="1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Arial Black" panose="020B0A04020102020204" pitchFamily="34" charset="0"/>
              </a:rPr>
              <a:t>eye protection</a:t>
            </a:r>
          </a:p>
          <a:p>
            <a:r>
              <a:rPr b="1">
                <a:solidFill>
                  <a:srgbClr val="000000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Arial Black" panose="020B0A04020102020204" pitchFamily="34" charset="0"/>
              </a:rPr>
              <a:t>face shield</a:t>
            </a:r>
          </a:p>
        </p:txBody>
      </p:sp>
      <p:sp>
        <p:nvSpPr>
          <p:cNvPr id="119813" name="Rectangle 119812"/>
          <p:cNvSpPr/>
          <p:nvPr/>
        </p:nvSpPr>
        <p:spPr>
          <a:xfrm>
            <a:off x="512445" y="84455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FF0000"/>
                </a:solidFill>
              </a:rPr>
              <a:t> 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6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6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6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6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6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6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6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6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6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6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6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6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6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6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6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6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8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47809" descr="1B_colo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1941513" cy="2349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7811" name="Picture 247810" descr="2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763" y="76200"/>
            <a:ext cx="2128837" cy="243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7812" name="Picture 2478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025" y="44450"/>
            <a:ext cx="2187575" cy="254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7813" name="Picture 247812" descr="3A_color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3733800"/>
            <a:ext cx="2097088" cy="2365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7814" name="Picture 247813" descr="4B_up arro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3810000"/>
            <a:ext cx="2176463" cy="2316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7815" name="Picture 247814" descr="5A_color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200" y="4038600"/>
            <a:ext cx="3048000" cy="2041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7816" name="Text Box 247815"/>
          <p:cNvSpPr txBox="1"/>
          <p:nvPr/>
        </p:nvSpPr>
        <p:spPr>
          <a:xfrm>
            <a:off x="593725" y="2678113"/>
            <a:ext cx="847725" cy="396875"/>
          </a:xfrm>
          <a:prstGeom prst="rect">
            <a:avLst/>
          </a:prstGeom>
          <a:noFill/>
          <a:ln w="12700">
            <a:noFill/>
          </a:ln>
        </p:spPr>
        <p:txBody>
          <a:bodyPr wrap="none" anchor="t">
            <a:spAutoFit/>
          </a:bodyPr>
          <a:lstStyle/>
          <a:p>
            <a:pPr algn="l" eaLnBrk="0" hangingPunct="0">
              <a:buClrTx/>
            </a:pPr>
            <a:r>
              <a:rPr sz="2000">
                <a:latin typeface="Arial" panose="020B0604020202020204" pitchFamily="34" charset="0"/>
              </a:rPr>
              <a:t>Gown</a:t>
            </a:r>
          </a:p>
        </p:txBody>
      </p:sp>
      <p:sp>
        <p:nvSpPr>
          <p:cNvPr id="247817" name="Text Box 247816"/>
          <p:cNvSpPr txBox="1"/>
          <p:nvPr/>
        </p:nvSpPr>
        <p:spPr>
          <a:xfrm>
            <a:off x="3657600" y="2743200"/>
            <a:ext cx="790575" cy="396875"/>
          </a:xfrm>
          <a:prstGeom prst="rect">
            <a:avLst/>
          </a:prstGeom>
          <a:noFill/>
          <a:ln w="12700">
            <a:noFill/>
          </a:ln>
        </p:spPr>
        <p:txBody>
          <a:bodyPr wrap="none" anchor="t">
            <a:spAutoFit/>
          </a:bodyPr>
          <a:lstStyle/>
          <a:p>
            <a:pPr algn="l" eaLnBrk="0" hangingPunct="0">
              <a:buClrTx/>
            </a:pPr>
            <a:r>
              <a:rPr sz="2000">
                <a:latin typeface="Arial" panose="020B0604020202020204" pitchFamily="34" charset="0"/>
              </a:rPr>
              <a:t>Mask</a:t>
            </a:r>
          </a:p>
        </p:txBody>
      </p:sp>
      <p:sp>
        <p:nvSpPr>
          <p:cNvPr id="247818" name="Text Box 247817"/>
          <p:cNvSpPr txBox="1"/>
          <p:nvPr/>
        </p:nvSpPr>
        <p:spPr>
          <a:xfrm>
            <a:off x="6629400" y="2743200"/>
            <a:ext cx="1355725" cy="396875"/>
          </a:xfrm>
          <a:prstGeom prst="rect">
            <a:avLst/>
          </a:prstGeom>
          <a:noFill/>
          <a:ln w="12700">
            <a:noFill/>
          </a:ln>
        </p:spPr>
        <p:txBody>
          <a:bodyPr wrap="none" anchor="t">
            <a:spAutoFit/>
          </a:bodyPr>
          <a:lstStyle/>
          <a:p>
            <a:pPr algn="l" eaLnBrk="0" hangingPunct="0">
              <a:buClrTx/>
            </a:pPr>
            <a:r>
              <a:rPr sz="2000">
                <a:latin typeface="Arial" panose="020B0604020202020204" pitchFamily="34" charset="0"/>
              </a:rPr>
              <a:t>Respirator</a:t>
            </a:r>
          </a:p>
        </p:txBody>
      </p:sp>
      <p:sp>
        <p:nvSpPr>
          <p:cNvPr id="247819" name="Text Box 247818"/>
          <p:cNvSpPr txBox="1"/>
          <p:nvPr/>
        </p:nvSpPr>
        <p:spPr>
          <a:xfrm>
            <a:off x="838200" y="6248400"/>
            <a:ext cx="1130300" cy="396875"/>
          </a:xfrm>
          <a:prstGeom prst="rect">
            <a:avLst/>
          </a:prstGeom>
          <a:noFill/>
          <a:ln w="12700">
            <a:noFill/>
          </a:ln>
        </p:spPr>
        <p:txBody>
          <a:bodyPr wrap="none" anchor="t">
            <a:spAutoFit/>
          </a:bodyPr>
          <a:lstStyle/>
          <a:p>
            <a:pPr algn="l" eaLnBrk="0" hangingPunct="0">
              <a:buClrTx/>
            </a:pPr>
            <a:r>
              <a:rPr sz="2000">
                <a:latin typeface="Arial" panose="020B0604020202020204" pitchFamily="34" charset="0"/>
              </a:rPr>
              <a:t>Goggles</a:t>
            </a:r>
          </a:p>
        </p:txBody>
      </p:sp>
      <p:sp>
        <p:nvSpPr>
          <p:cNvPr id="247820" name="Text Box 247819"/>
          <p:cNvSpPr txBox="1"/>
          <p:nvPr/>
        </p:nvSpPr>
        <p:spPr>
          <a:xfrm>
            <a:off x="3352800" y="6248400"/>
            <a:ext cx="1484313" cy="396875"/>
          </a:xfrm>
          <a:prstGeom prst="rect">
            <a:avLst/>
          </a:prstGeom>
          <a:noFill/>
          <a:ln w="12700">
            <a:noFill/>
          </a:ln>
        </p:spPr>
        <p:txBody>
          <a:bodyPr wrap="none" anchor="t">
            <a:spAutoFit/>
          </a:bodyPr>
          <a:lstStyle/>
          <a:p>
            <a:pPr algn="l" eaLnBrk="0" hangingPunct="0">
              <a:buClrTx/>
            </a:pPr>
            <a:r>
              <a:rPr sz="2000">
                <a:latin typeface="Arial" panose="020B0604020202020204" pitchFamily="34" charset="0"/>
              </a:rPr>
              <a:t>Face shield</a:t>
            </a:r>
          </a:p>
        </p:txBody>
      </p:sp>
      <p:sp>
        <p:nvSpPr>
          <p:cNvPr id="247821" name="Text Box 247820"/>
          <p:cNvSpPr txBox="1"/>
          <p:nvPr/>
        </p:nvSpPr>
        <p:spPr>
          <a:xfrm>
            <a:off x="6553200" y="6248400"/>
            <a:ext cx="974725" cy="396875"/>
          </a:xfrm>
          <a:prstGeom prst="rect">
            <a:avLst/>
          </a:prstGeom>
          <a:noFill/>
          <a:ln w="12700">
            <a:noFill/>
          </a:ln>
        </p:spPr>
        <p:txBody>
          <a:bodyPr wrap="none" anchor="t">
            <a:spAutoFit/>
          </a:bodyPr>
          <a:lstStyle/>
          <a:p>
            <a:pPr algn="l" eaLnBrk="0" hangingPunct="0">
              <a:buClrTx/>
            </a:pPr>
            <a:r>
              <a:rPr sz="2000">
                <a:latin typeface="Arial" panose="020B0604020202020204" pitchFamily="34" charset="0"/>
              </a:rPr>
              <a:t>Gloves</a:t>
            </a:r>
          </a:p>
        </p:txBody>
      </p:sp>
      <p:sp>
        <p:nvSpPr>
          <p:cNvPr id="119813" name="Rectangle 119812"/>
          <p:cNvSpPr/>
          <p:nvPr/>
        </p:nvSpPr>
        <p:spPr>
          <a:xfrm>
            <a:off x="593725" y="44450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FF0000"/>
                </a:solidFill>
              </a:rPr>
              <a:t> 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7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7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7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7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7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7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7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7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7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7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7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7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7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78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78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78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78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816" grpId="0"/>
      <p:bldP spid="247817" grpId="0"/>
      <p:bldP spid="247818" grpId="0"/>
      <p:bldP spid="247819" grpId="0"/>
      <p:bldP spid="247820" grpId="0"/>
      <p:bldP spid="2478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Placeholder 3072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3838" cy="4495800"/>
          </a:xfrm>
        </p:spPr>
        <p:txBody>
          <a:bodyPr/>
          <a:lstStyle/>
          <a:p>
            <a:endParaRPr sz="2800" dirty="0"/>
          </a:p>
        </p:txBody>
      </p:sp>
      <p:pic>
        <p:nvPicPr>
          <p:cNvPr id="30725" name="Text Placeholder 30724" descr="msotw9_temp0"/>
          <p:cNvPicPr>
            <a:picLocks noGrp="1" noChangeAspect="1"/>
          </p:cNvPicPr>
          <p:nvPr>
            <p:ph type="body" sz="half" idx="2"/>
          </p:nvPr>
        </p:nvPicPr>
        <p:blipFill>
          <a:blip r:embed="rId2"/>
          <a:stretch>
            <a:fillRect/>
          </a:stretch>
        </p:blipFill>
        <p:spPr>
          <a:xfrm>
            <a:off x="4784725" y="1600200"/>
            <a:ext cx="3767138" cy="4495800"/>
          </a:xfrm>
        </p:spPr>
      </p:pic>
      <p:pic>
        <p:nvPicPr>
          <p:cNvPr id="30726" name="Picture 30725" descr="msotw9_temp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1981200"/>
            <a:ext cx="32766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9813" name="Rectangle 119812"/>
          <p:cNvSpPr/>
          <p:nvPr/>
        </p:nvSpPr>
        <p:spPr>
          <a:xfrm>
            <a:off x="513080" y="309880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b="1">
                <a:solidFill>
                  <a:srgbClr val="FF0000"/>
                </a:solidFill>
              </a:rPr>
              <a:t>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   IPCWG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21" name="Picture 265220" descr="child-surgica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66800"/>
            <a:ext cx="3962400" cy="290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5225" name="Picture 265224" descr="NPPTL health care worker wearing N95 filtering facepiece"/>
          <p:cNvPicPr>
            <a:picLocks noChangeAspect="1"/>
          </p:cNvPicPr>
          <p:nvPr/>
        </p:nvPicPr>
        <p:blipFill>
          <a:blip r:embed="rId3">
            <a:lum bright="6000"/>
          </a:blip>
          <a:stretch>
            <a:fillRect/>
          </a:stretch>
        </p:blipFill>
        <p:spPr>
          <a:xfrm>
            <a:off x="5989638" y="2657475"/>
            <a:ext cx="3154362" cy="4200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5226" name="Text Box 265225"/>
          <p:cNvSpPr txBox="1"/>
          <p:nvPr/>
        </p:nvSpPr>
        <p:spPr>
          <a:xfrm>
            <a:off x="4495800" y="763588"/>
            <a:ext cx="2043113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latin typeface="Tahoma" panose="020B0604030504040204" pitchFamily="34" charset="0"/>
                <a:ea typeface="SimSun" panose="02010600030101010101" pitchFamily="2" charset="-122"/>
              </a:rPr>
              <a:t>Surgical mask</a:t>
            </a:r>
          </a:p>
        </p:txBody>
      </p:sp>
      <p:sp>
        <p:nvSpPr>
          <p:cNvPr id="265227" name="Text Box 265226"/>
          <p:cNvSpPr txBox="1"/>
          <p:nvPr/>
        </p:nvSpPr>
        <p:spPr>
          <a:xfrm>
            <a:off x="4267200" y="5716588"/>
            <a:ext cx="1616075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2400" dirty="0">
                <a:latin typeface="Tahoma" panose="020B0604030504040204" pitchFamily="34" charset="0"/>
                <a:ea typeface="SimSun" panose="02010600030101010101" pitchFamily="2" charset="-122"/>
              </a:rPr>
              <a:t>N 95 mask</a:t>
            </a:r>
          </a:p>
        </p:txBody>
      </p:sp>
      <p:sp>
        <p:nvSpPr>
          <p:cNvPr id="119813" name="Rectangle 119812"/>
          <p:cNvSpPr/>
          <p:nvPr/>
        </p:nvSpPr>
        <p:spPr>
          <a:xfrm>
            <a:off x="685800" y="53975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 b="1" dirty="0">
                <a:solidFill>
                  <a:srgbClr val="FF0000"/>
                </a:solidFill>
              </a:rPr>
              <a:t> 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 dirty="0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5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5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5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5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5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5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5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5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26" grpId="0"/>
      <p:bldP spid="2652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923789" y="1636693"/>
            <a:ext cx="755360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FF"/>
                </a:solidFill>
              </a:rPr>
              <a:t>How to motivate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9900"/>
                </a:solidFill>
              </a:rPr>
              <a:t>Health Care Workers</a:t>
            </a:r>
            <a:r>
              <a:rPr lang="en-US" sz="2800" b="1" dirty="0" smtClean="0">
                <a:solidFill>
                  <a:srgbClr val="0000FF"/>
                </a:solidFill>
              </a:rPr>
              <a:t> and </a:t>
            </a:r>
            <a:r>
              <a:rPr lang="en-US" sz="2800" b="1" dirty="0" smtClean="0">
                <a:solidFill>
                  <a:srgbClr val="FF0000"/>
                </a:solidFill>
              </a:rPr>
              <a:t>create awareness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4022725" y="3035300"/>
            <a:ext cx="862013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smtClean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53975"/>
            <a:ext cx="8118475" cy="82994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</a:rPr>
              <a:t> INFECTION PREVENTION AND CONTROL WORKING GROUP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Calibri"/>
              </a:rPr>
              <a:t>                                          IPCWG</a:t>
            </a:r>
          </a:p>
        </p:txBody>
      </p:sp>
    </p:spTree>
    <p:extLst>
      <p:ext uri="{BB962C8B-B14F-4D97-AF65-F5344CB8AC3E}">
        <p14:creationId xmlns:p14="http://schemas.microsoft.com/office/powerpoint/2010/main" val="759938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143363" descr="dnmc 0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14600" y="-1866900"/>
            <a:ext cx="11734800" cy="8801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65" name="Text Box 143364"/>
          <p:cNvSpPr txBox="1"/>
          <p:nvPr/>
        </p:nvSpPr>
        <p:spPr>
          <a:xfrm>
            <a:off x="1600200" y="1843088"/>
            <a:ext cx="6381750" cy="5191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sz="2800" dirty="0">
                <a:solidFill>
                  <a:srgbClr val="66FF33"/>
                </a:solidFill>
                <a:latin typeface="Arial Black" panose="020B0A04020102020204" pitchFamily="34" charset="0"/>
              </a:rPr>
              <a:t>Dhaka National Medical College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8" name="Picture 231427" descr="032_100_02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95388"/>
            <a:ext cx="8078788" cy="5383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9813" name="Rectangle 119812"/>
          <p:cNvSpPr/>
          <p:nvPr/>
        </p:nvSpPr>
        <p:spPr>
          <a:xfrm>
            <a:off x="645795" y="157480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FF0000"/>
                </a:solidFill>
              </a:rPr>
              <a:t> 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500" name="Picture 234499" descr="035_100_02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119188"/>
            <a:ext cx="8078788" cy="5383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9813" name="Rectangle 119812"/>
          <p:cNvSpPr/>
          <p:nvPr/>
        </p:nvSpPr>
        <p:spPr>
          <a:xfrm>
            <a:off x="462915" y="107950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FF0000"/>
                </a:solidFill>
              </a:rPr>
              <a:t> 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6" name="Picture 233475" descr="034_100_029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23988"/>
            <a:ext cx="8078788" cy="5383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9813" name="Rectangle 119812"/>
          <p:cNvSpPr/>
          <p:nvPr/>
        </p:nvSpPr>
        <p:spPr>
          <a:xfrm>
            <a:off x="393700" y="190500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FF0000"/>
                </a:solidFill>
              </a:rPr>
              <a:t> 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365" y="975995"/>
            <a:ext cx="4620895" cy="5290185"/>
          </a:xfrm>
          <a:prstGeom prst="rect">
            <a:avLst/>
          </a:prstGeom>
        </p:spPr>
      </p:pic>
      <p:sp>
        <p:nvSpPr>
          <p:cNvPr id="119813" name="Rectangle 119812"/>
          <p:cNvSpPr/>
          <p:nvPr/>
        </p:nvSpPr>
        <p:spPr>
          <a:xfrm>
            <a:off x="512445" y="40640"/>
            <a:ext cx="835723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chemeClr val="tx1"/>
                </a:solidFill>
              </a:rPr>
              <a:t> 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will create a working group with following mission and vision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19813" name="Rectangle 119812"/>
          <p:cNvSpPr/>
          <p:nvPr/>
        </p:nvSpPr>
        <p:spPr>
          <a:xfrm>
            <a:off x="871855" y="297180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b="1">
                <a:solidFill>
                  <a:srgbClr val="FF0000"/>
                </a:solidFill>
              </a:rPr>
              <a:t>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Title 56324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1143000"/>
          </a:xfrm>
          <a:ln>
            <a:solidFill>
              <a:schemeClr val="accent2"/>
            </a:solidFill>
            <a:miter/>
          </a:ln>
        </p:spPr>
        <p:txBody>
          <a:bodyPr anchor="ctr"/>
          <a:lstStyle/>
          <a:p>
            <a:r>
              <a:rPr>
                <a:solidFill>
                  <a:srgbClr val="0066FF"/>
                </a:solidFill>
              </a:rPr>
              <a:t>Video show on hand washing</a:t>
            </a:r>
          </a:p>
        </p:txBody>
      </p:sp>
      <p:pic>
        <p:nvPicPr>
          <p:cNvPr id="56324" name="Content Placeholder 56323" descr="dnmc 05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2209800"/>
            <a:ext cx="6553200" cy="4648200"/>
          </a:xfrm>
        </p:spPr>
      </p:pic>
      <p:sp>
        <p:nvSpPr>
          <p:cNvPr id="56327" name="Rectangle 56326"/>
          <p:cNvSpPr/>
          <p:nvPr/>
        </p:nvSpPr>
        <p:spPr>
          <a:xfrm>
            <a:off x="3295650" y="3105150"/>
            <a:ext cx="2552700" cy="6477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  <a:normAutofit fontScale="97500"/>
          </a:bodyPr>
          <a:lstStyle/>
          <a:p>
            <a:pPr algn="ctr"/>
            <a:r>
              <a:rPr lang="en-US" sz="3600">
                <a:ln w="9525" cap="flat" cmpd="sng">
                  <a:solidFill>
                    <a:srgbClr val="0066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 Black" panose="020B0A04020102020204" pitchFamily="34" charset="0"/>
                <a:ea typeface="Arial Black" panose="020B0A04020102020204" pitchFamily="34" charset="0"/>
              </a:rPr>
              <a:t>HFRCMCH</a:t>
            </a:r>
          </a:p>
        </p:txBody>
      </p:sp>
      <p:sp>
        <p:nvSpPr>
          <p:cNvPr id="56332" name="Rectangle 56331"/>
          <p:cNvSpPr/>
          <p:nvPr/>
        </p:nvSpPr>
        <p:spPr>
          <a:xfrm>
            <a:off x="2971800" y="1524000"/>
            <a:ext cx="3581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97500"/>
          </a:bodyPr>
          <a:lstStyle/>
          <a:p>
            <a:pPr algn="ctr"/>
            <a:r>
              <a:rPr lang="en-US" sz="360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0">
                  <a:gsLst>
                    <a:gs pos="0">
                      <a:srgbClr val="A603AB">
                        <a:alpha val="100000"/>
                      </a:srgbClr>
                    </a:gs>
                    <a:gs pos="12000">
                      <a:srgbClr val="E81766">
                        <a:alpha val="100000"/>
                      </a:srgbClr>
                    </a:gs>
                    <a:gs pos="27000">
                      <a:srgbClr val="EE3F17">
                        <a:alpha val="100000"/>
                      </a:srgbClr>
                    </a:gs>
                    <a:gs pos="48000">
                      <a:srgbClr val="FFFF00">
                        <a:alpha val="100000"/>
                      </a:srgbClr>
                    </a:gs>
                    <a:gs pos="64999">
                      <a:srgbClr val="1A8D48">
                        <a:alpha val="100000"/>
                      </a:srgbClr>
                    </a:gs>
                    <a:gs pos="78999">
                      <a:srgbClr val="0819FB">
                        <a:alpha val="100000"/>
                      </a:srgbClr>
                    </a:gs>
                    <a:gs pos="100000">
                      <a:srgbClr val="A603AB">
                        <a:alpha val="100000"/>
                      </a:srgbClr>
                    </a:gs>
                  </a:gsLst>
                  <a:lin ang="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pitchFamily="34" charset="0"/>
                <a:ea typeface="Arial Black" panose="020B0A04020102020204" pitchFamily="34" charset="0"/>
              </a:rPr>
              <a:t>A Team Work</a:t>
            </a:r>
          </a:p>
        </p:txBody>
      </p:sp>
      <p:sp>
        <p:nvSpPr>
          <p:cNvPr id="119813" name="Rectangle 119812"/>
          <p:cNvSpPr/>
          <p:nvPr/>
        </p:nvSpPr>
        <p:spPr>
          <a:xfrm>
            <a:off x="457200" y="40005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b="1">
                <a:solidFill>
                  <a:srgbClr val="FF0000"/>
                </a:solidFill>
              </a:rPr>
              <a:t>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365" y="1038860"/>
            <a:ext cx="7764780" cy="5824220"/>
          </a:xfrm>
          <a:prstGeom prst="rect">
            <a:avLst/>
          </a:prstGeom>
        </p:spPr>
      </p:pic>
      <p:sp>
        <p:nvSpPr>
          <p:cNvPr id="119813" name="Rectangle 119812"/>
          <p:cNvSpPr/>
          <p:nvPr/>
        </p:nvSpPr>
        <p:spPr>
          <a:xfrm>
            <a:off x="512445" y="40640"/>
            <a:ext cx="835723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chemeClr val="tx1"/>
                </a:solidFill>
              </a:rPr>
              <a:t> 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:\Users\Dell\Downloads\thumbnail_IMG_153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455" y="1507490"/>
            <a:ext cx="6181725" cy="4526280"/>
          </a:xfrm>
          <a:prstGeom prst="rect">
            <a:avLst/>
          </a:prstGeom>
          <a:noFill/>
          <a:ln>
            <a:noFill/>
          </a:ln>
        </p:spPr>
      </p:pic>
      <p:sp>
        <p:nvSpPr>
          <p:cNvPr id="119813" name="Rectangle 119812"/>
          <p:cNvSpPr/>
          <p:nvPr/>
        </p:nvSpPr>
        <p:spPr>
          <a:xfrm>
            <a:off x="457200" y="431165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 b="1" dirty="0">
                <a:solidFill>
                  <a:srgbClr val="FF0000"/>
                </a:solidFill>
              </a:rPr>
              <a:t> 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 dirty="0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90" y="1504950"/>
            <a:ext cx="6289675" cy="171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535" y="4143375"/>
            <a:ext cx="2114550" cy="2162175"/>
          </a:xfrm>
          <a:prstGeom prst="rect">
            <a:avLst/>
          </a:prstGeom>
        </p:spPr>
      </p:pic>
      <p:sp>
        <p:nvSpPr>
          <p:cNvPr id="119813" name="Rectangle 119812"/>
          <p:cNvSpPr/>
          <p:nvPr/>
        </p:nvSpPr>
        <p:spPr>
          <a:xfrm>
            <a:off x="512445" y="163830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FF0000"/>
                </a:solidFill>
              </a:rPr>
              <a:t> 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972" y="1485900"/>
            <a:ext cx="121005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05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90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Our Vision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4525963"/>
          </a:xfrm>
        </p:spPr>
        <p:txBody>
          <a:bodyPr/>
          <a:lstStyle/>
          <a:p>
            <a:r>
              <a:rPr lang="en-US" dirty="0" smtClean="0"/>
              <a:t> All health care providers will actively take part in ‘Standard Infection Control Practices’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119813" name="Rectangle 119812"/>
          <p:cNvSpPr/>
          <p:nvPr/>
        </p:nvSpPr>
        <p:spPr>
          <a:xfrm>
            <a:off x="457200" y="130810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b="1">
                <a:solidFill>
                  <a:srgbClr val="FF0000"/>
                </a:solidFill>
              </a:rPr>
              <a:t>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    IPCWG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65238"/>
            <a:ext cx="8229600" cy="1143000"/>
          </a:xfrm>
        </p:spPr>
        <p:txBody>
          <a:bodyPr/>
          <a:lstStyle/>
          <a:p>
            <a:r>
              <a:rPr lang="en-US" b="1" dirty="0" smtClean="0"/>
              <a:t>Our Mission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4525963"/>
          </a:xfrm>
        </p:spPr>
        <p:txBody>
          <a:bodyPr/>
          <a:lstStyle/>
          <a:p>
            <a:r>
              <a:rPr lang="en-US" dirty="0" smtClean="0"/>
              <a:t>We will disseminate technological knowledge on infection control activities among the healthcare staff through </a:t>
            </a:r>
          </a:p>
          <a:p>
            <a:pPr lvl="1"/>
            <a:r>
              <a:rPr lang="en-US" dirty="0" smtClean="0"/>
              <a:t>Seminar</a:t>
            </a:r>
          </a:p>
          <a:p>
            <a:pPr lvl="1"/>
            <a:r>
              <a:rPr lang="en-US" dirty="0" smtClean="0"/>
              <a:t>hands on training</a:t>
            </a:r>
          </a:p>
          <a:p>
            <a:pPr lvl="1"/>
            <a:r>
              <a:rPr lang="en-US" dirty="0" smtClean="0"/>
              <a:t>workshop </a:t>
            </a:r>
          </a:p>
          <a:p>
            <a:endParaRPr lang="en-US" dirty="0"/>
          </a:p>
        </p:txBody>
      </p:sp>
      <p:sp>
        <p:nvSpPr>
          <p:cNvPr id="119813" name="Rectangle 119812"/>
          <p:cNvSpPr/>
          <p:nvPr/>
        </p:nvSpPr>
        <p:spPr>
          <a:xfrm>
            <a:off x="457200" y="111125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FF0000"/>
                </a:solidFill>
              </a:rPr>
              <a:t> 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90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Our Objectives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We will</a:t>
            </a:r>
          </a:p>
          <a:p>
            <a:pPr lvl="1"/>
            <a:r>
              <a:rPr lang="en-US" dirty="0" smtClean="0"/>
              <a:t>Acquire expertise through sharing knowledge and observing standard practices</a:t>
            </a:r>
          </a:p>
        </p:txBody>
      </p:sp>
      <p:sp>
        <p:nvSpPr>
          <p:cNvPr id="119813" name="Rectangle 119812"/>
          <p:cNvSpPr/>
          <p:nvPr/>
        </p:nvSpPr>
        <p:spPr>
          <a:xfrm>
            <a:off x="457200" y="80010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FF0000"/>
                </a:solidFill>
              </a:rPr>
              <a:t> 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14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Our Objectives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We will</a:t>
            </a:r>
          </a:p>
          <a:p>
            <a:pPr lvl="1"/>
            <a:r>
              <a:rPr lang="en-US" dirty="0" smtClean="0"/>
              <a:t>Share our knowledge by establishing an academic center</a:t>
            </a:r>
          </a:p>
        </p:txBody>
      </p:sp>
      <p:sp>
        <p:nvSpPr>
          <p:cNvPr id="119813" name="Rectangle 119812"/>
          <p:cNvSpPr/>
          <p:nvPr/>
        </p:nvSpPr>
        <p:spPr>
          <a:xfrm>
            <a:off x="457200" y="40005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>
                <a:solidFill>
                  <a:srgbClr val="FF0000"/>
                </a:solidFill>
              </a:rPr>
              <a:t> 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04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Our Objectives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We will </a:t>
            </a:r>
          </a:p>
          <a:p>
            <a:pPr lvl="1"/>
            <a:r>
              <a:rPr lang="en-US" dirty="0" smtClean="0"/>
              <a:t>Educate the professionals involved in infection control  </a:t>
            </a:r>
          </a:p>
        </p:txBody>
      </p:sp>
      <p:sp>
        <p:nvSpPr>
          <p:cNvPr id="119813" name="Rectangle 119812"/>
          <p:cNvSpPr/>
          <p:nvPr/>
        </p:nvSpPr>
        <p:spPr>
          <a:xfrm>
            <a:off x="457200" y="66040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>
                <a:solidFill>
                  <a:srgbClr val="FF0000"/>
                </a:solidFill>
              </a:rPr>
              <a:t> 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28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Our Objectives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We will </a:t>
            </a:r>
          </a:p>
          <a:p>
            <a:pPr lvl="1"/>
            <a:r>
              <a:rPr lang="en-US" dirty="0" smtClean="0"/>
              <a:t>Arrange National and International Seminars on Infection control</a:t>
            </a:r>
          </a:p>
        </p:txBody>
      </p:sp>
      <p:sp>
        <p:nvSpPr>
          <p:cNvPr id="119813" name="Rectangle 119812"/>
          <p:cNvSpPr/>
          <p:nvPr/>
        </p:nvSpPr>
        <p:spPr>
          <a:xfrm>
            <a:off x="457200" y="53340"/>
            <a:ext cx="8118475" cy="829945"/>
          </a:xfrm>
          <a:prstGeom prst="rect">
            <a:avLst/>
          </a:prstGeom>
          <a:noFill/>
          <a:ln w="9525" cap="flat" cmpd="sng">
            <a:solidFill>
              <a:schemeClr val="hlink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eaLnBrk="1" hangingPunct="1">
              <a:buClr>
                <a:schemeClr val="bg1"/>
              </a:buClr>
            </a:pPr>
            <a:r>
              <a:rPr lang="en-US" sz="2400">
                <a:solidFill>
                  <a:srgbClr val="FF0000"/>
                </a:solidFill>
              </a:rPr>
              <a:t> INFECTION PREVENTION AND CONTROL WORKING GROUP</a:t>
            </a:r>
          </a:p>
          <a:p>
            <a:pPr eaLnBrk="1" hangingPunct="1">
              <a:buClr>
                <a:schemeClr val="bg1"/>
              </a:buClr>
            </a:pPr>
            <a:r>
              <a:rPr lang="en-US" sz="2400" b="1">
                <a:solidFill>
                  <a:srgbClr val="66FF33"/>
                </a:solidFill>
              </a:rPr>
              <a:t>                                          IPCWG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510</Words>
  <Application>Microsoft Office PowerPoint</Application>
  <PresentationFormat>On-screen Show (4:3)</PresentationFormat>
  <Paragraphs>135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SimSun</vt:lpstr>
      <vt:lpstr>Arial</vt:lpstr>
      <vt:lpstr>Arial Black</vt:lpstr>
      <vt:lpstr>Calibri</vt:lpstr>
      <vt:lpstr>Tahoma</vt:lpstr>
      <vt:lpstr>Times New Roman</vt:lpstr>
      <vt:lpstr>Office Theme</vt:lpstr>
      <vt:lpstr>Default Design</vt:lpstr>
      <vt:lpstr>1_Default Design</vt:lpstr>
      <vt:lpstr>Infection Prevention and Control Working Group</vt:lpstr>
      <vt:lpstr>We are trying to establish  a  </vt:lpstr>
      <vt:lpstr>PowerPoint Presentation</vt:lpstr>
      <vt:lpstr>Our Vision </vt:lpstr>
      <vt:lpstr>Our Mission</vt:lpstr>
      <vt:lpstr>Our Objectives </vt:lpstr>
      <vt:lpstr>Our Objectives </vt:lpstr>
      <vt:lpstr>Our Objectives </vt:lpstr>
      <vt:lpstr>Our Objectives </vt:lpstr>
      <vt:lpstr>Our Objectives </vt:lpstr>
      <vt:lpstr>PowerPoint Presentation</vt:lpstr>
      <vt:lpstr>PowerPoint Presentation</vt:lpstr>
      <vt:lpstr>Teaching on hand washing technique</vt:lpstr>
      <vt:lpstr>Posters at Hand washing places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PPE includes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show on hand washing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Infection Prevention and Control Working Group</dc:title>
  <dc:creator>Zahidul Hasan Professor (Consultant-Microbiology)</dc:creator>
  <cp:lastModifiedBy>Dell</cp:lastModifiedBy>
  <cp:revision>39</cp:revision>
  <dcterms:created xsi:type="dcterms:W3CDTF">2006-08-16T00:00:00Z</dcterms:created>
  <dcterms:modified xsi:type="dcterms:W3CDTF">2018-11-15T06:47:33Z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1033-10.2.0.6020</vt:lpwstr>
  </property>
</Properties>
</file>